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2236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5848" y="187893"/>
            <a:ext cx="2965070" cy="433553"/>
          </a:xfrm>
          <a:prstGeom prst="rect">
            <a:avLst/>
          </a:prstGeom>
          <a:solidFill>
            <a:srgbClr val="FFFF00"/>
          </a:solidFill>
          <a:ln w="6096">
            <a:solidFill>
              <a:srgbClr val="000000"/>
            </a:solidFill>
          </a:ln>
        </p:spPr>
        <p:txBody>
          <a:bodyPr vert="horz" wrap="square" lIns="0" tIns="108000" rIns="108000" bIns="10800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75"/>
              </a:spcBef>
            </a:pPr>
            <a:r>
              <a:rPr sz="1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締切：</a:t>
            </a:r>
            <a:r>
              <a:rPr sz="1400" spc="5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1</a:t>
            </a:r>
            <a:r>
              <a:rPr lang="en-US" sz="1400" spc="5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1</a:t>
            </a:r>
            <a:r>
              <a:rPr sz="1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月</a:t>
            </a:r>
            <a:r>
              <a:rPr lang="en-US" sz="1400" spc="5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21</a:t>
            </a:r>
            <a:r>
              <a:rPr sz="1400" spc="-1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日</a:t>
            </a:r>
            <a:r>
              <a:rPr sz="1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（</a:t>
            </a:r>
            <a:r>
              <a:rPr lang="ja-JP" altLang="en-US" sz="1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木</a:t>
            </a:r>
            <a:r>
              <a:rPr sz="14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）</a:t>
            </a:r>
            <a:r>
              <a:rPr sz="1400" spc="5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17</a:t>
            </a:r>
            <a:r>
              <a:rPr sz="1400" spc="114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:</a:t>
            </a:r>
            <a:r>
              <a:rPr sz="1400" spc="5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0</a:t>
            </a:r>
            <a:r>
              <a:rPr sz="1400" spc="6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0</a:t>
            </a:r>
            <a:endParaRPr sz="1400" dirty="0">
              <a:latin typeface="Microsoft YaHei UI" panose="020B0503020204020204" pitchFamily="34" charset="-122"/>
              <a:ea typeface="Microsoft YaHei UI" panose="020B0503020204020204" pitchFamily="34" charset="-122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5744" y="9528392"/>
            <a:ext cx="6421107" cy="1090107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45"/>
              </a:spcBef>
            </a:pPr>
            <a:r>
              <a:rPr lang="ja-JP" altLang="en-US" sz="1000" spc="-5" dirty="0">
                <a:latin typeface="MS UI Gothic"/>
                <a:cs typeface="MS UI Gothic"/>
              </a:rPr>
              <a:t>（</a:t>
            </a:r>
            <a:r>
              <a:rPr lang="en-US" altLang="ja-JP" sz="1000" spc="-5" dirty="0">
                <a:latin typeface="MS UI Gothic"/>
                <a:cs typeface="MS UI Gothic"/>
              </a:rPr>
              <a:t>※</a:t>
            </a:r>
            <a:r>
              <a:rPr lang="ja-JP" altLang="en-US" sz="1000" spc="-5" dirty="0">
                <a:latin typeface="MS UI Gothic"/>
                <a:cs typeface="MS UI Gothic"/>
              </a:rPr>
              <a:t>）ご担当者直通の番号や、</a:t>
            </a:r>
            <a:r>
              <a:rPr sz="1000" spc="5" dirty="0" err="1">
                <a:latin typeface="MS UI Gothic"/>
                <a:cs typeface="MS UI Gothic"/>
              </a:rPr>
              <a:t>個</a:t>
            </a:r>
            <a:r>
              <a:rPr sz="1000" spc="-5" dirty="0" err="1">
                <a:latin typeface="MS UI Gothic"/>
                <a:cs typeface="MS UI Gothic"/>
              </a:rPr>
              <a:t>別の</a:t>
            </a:r>
            <a:r>
              <a:rPr sz="1000" spc="-10" dirty="0" err="1">
                <a:latin typeface="MS UI Gothic"/>
                <a:cs typeface="MS UI Gothic"/>
              </a:rPr>
              <a:t>メ</a:t>
            </a:r>
            <a:r>
              <a:rPr sz="1000" spc="-5" dirty="0" err="1">
                <a:latin typeface="MS UI Gothic"/>
                <a:cs typeface="MS UI Gothic"/>
              </a:rPr>
              <a:t>ールア</a:t>
            </a:r>
            <a:r>
              <a:rPr sz="1000" spc="-20" dirty="0" err="1">
                <a:latin typeface="MS UI Gothic"/>
                <a:cs typeface="MS UI Gothic"/>
              </a:rPr>
              <a:t>ド</a:t>
            </a:r>
            <a:r>
              <a:rPr sz="1000" spc="-5" dirty="0" err="1">
                <a:latin typeface="MS UI Gothic"/>
                <a:cs typeface="MS UI Gothic"/>
              </a:rPr>
              <a:t>レスをできる限</a:t>
            </a:r>
            <a:r>
              <a:rPr sz="1000" spc="-10" dirty="0" err="1">
                <a:latin typeface="MS UI Gothic"/>
                <a:cs typeface="MS UI Gothic"/>
              </a:rPr>
              <a:t>り</a:t>
            </a:r>
            <a:r>
              <a:rPr sz="1000" spc="5" dirty="0" err="1">
                <a:latin typeface="MS UI Gothic"/>
                <a:cs typeface="MS UI Gothic"/>
              </a:rPr>
              <a:t>ご</a:t>
            </a:r>
            <a:r>
              <a:rPr sz="1000" spc="-5" dirty="0" err="1">
                <a:latin typeface="MS UI Gothic"/>
                <a:cs typeface="MS UI Gothic"/>
              </a:rPr>
              <a:t>記載</a:t>
            </a:r>
            <a:r>
              <a:rPr sz="1000" spc="5" dirty="0" err="1">
                <a:latin typeface="MS UI Gothic"/>
                <a:cs typeface="MS UI Gothic"/>
              </a:rPr>
              <a:t>下</a:t>
            </a:r>
            <a:r>
              <a:rPr sz="1000" spc="-10" dirty="0" err="1">
                <a:latin typeface="MS UI Gothic"/>
                <a:cs typeface="MS UI Gothic"/>
              </a:rPr>
              <a:t>さ</a:t>
            </a:r>
            <a:r>
              <a:rPr sz="1000" spc="-5" dirty="0" err="1">
                <a:latin typeface="MS UI Gothic"/>
                <a:cs typeface="MS UI Gothic"/>
              </a:rPr>
              <a:t>い</a:t>
            </a:r>
            <a:r>
              <a:rPr sz="1000" spc="-5" dirty="0">
                <a:latin typeface="MS UI Gothic"/>
                <a:cs typeface="MS UI Gothic"/>
              </a:rPr>
              <a:t>。</a:t>
            </a:r>
            <a:endParaRPr sz="1050" dirty="0">
              <a:latin typeface="MS UI Gothic"/>
              <a:cs typeface="MS UI Gothic"/>
            </a:endParaRPr>
          </a:p>
          <a:p>
            <a:pPr marL="165735" indent="-153035">
              <a:lnSpc>
                <a:spcPct val="100000"/>
              </a:lnSpc>
              <a:spcBef>
                <a:spcPts val="665"/>
              </a:spcBef>
              <a:buSzPct val="91666"/>
              <a:buChar char="■"/>
              <a:tabLst>
                <a:tab pos="165735" algn="l"/>
              </a:tabLst>
            </a:pPr>
            <a:r>
              <a:rPr sz="1000" spc="-195" dirty="0">
                <a:latin typeface="MS UI Gothic" panose="020B0600070205080204" pitchFamily="50" charset="-128"/>
                <a:ea typeface="MS UI Gothic" panose="020B0600070205080204" pitchFamily="50" charset="-128"/>
                <a:cs typeface="SimSun"/>
              </a:rPr>
              <a:t>その他添付資料（提出任意）</a:t>
            </a:r>
            <a:endParaRPr sz="1000" dirty="0">
              <a:latin typeface="MS UI Gothic" panose="020B0600070205080204" pitchFamily="50" charset="-128"/>
              <a:ea typeface="MS UI Gothic" panose="020B0600070205080204" pitchFamily="50" charset="-128"/>
              <a:cs typeface="SimSun"/>
            </a:endParaRPr>
          </a:p>
          <a:p>
            <a:pPr marL="12700" marR="5080" indent="176530">
              <a:lnSpc>
                <a:spcPct val="139200"/>
              </a:lnSpc>
            </a:pPr>
            <a:r>
              <a:rPr sz="1000" spc="-5" dirty="0">
                <a:latin typeface="MS UI Gothic"/>
                <a:cs typeface="MS UI Gothic"/>
              </a:rPr>
              <a:t>貴社の</a:t>
            </a:r>
            <a:r>
              <a:rPr sz="1000" spc="5" dirty="0">
                <a:latin typeface="MS UI Gothic"/>
                <a:cs typeface="MS UI Gothic"/>
              </a:rPr>
              <a:t>パ</a:t>
            </a:r>
            <a:r>
              <a:rPr sz="1000" spc="10" dirty="0">
                <a:latin typeface="MS UI Gothic"/>
                <a:cs typeface="MS UI Gothic"/>
              </a:rPr>
              <a:t>ン</a:t>
            </a:r>
            <a:r>
              <a:rPr sz="1000" dirty="0">
                <a:latin typeface="MS UI Gothic"/>
                <a:cs typeface="MS UI Gothic"/>
              </a:rPr>
              <a:t>フ</a:t>
            </a:r>
            <a:r>
              <a:rPr sz="1000" spc="-5" dirty="0">
                <a:latin typeface="MS UI Gothic"/>
                <a:cs typeface="MS UI Gothic"/>
              </a:rPr>
              <a:t>レッ</a:t>
            </a:r>
            <a:r>
              <a:rPr sz="1000" dirty="0">
                <a:latin typeface="MS UI Gothic"/>
                <a:cs typeface="MS UI Gothic"/>
              </a:rPr>
              <a:t>ト</a:t>
            </a:r>
            <a:r>
              <a:rPr sz="1000" spc="-15" dirty="0">
                <a:latin typeface="MS UI Gothic"/>
                <a:cs typeface="MS UI Gothic"/>
              </a:rPr>
              <a:t>・</a:t>
            </a:r>
            <a:r>
              <a:rPr sz="1000" spc="5" dirty="0">
                <a:latin typeface="MS UI Gothic"/>
                <a:cs typeface="MS UI Gothic"/>
              </a:rPr>
              <a:t>カ</a:t>
            </a:r>
            <a:r>
              <a:rPr sz="1000" spc="-5" dirty="0">
                <a:latin typeface="MS UI Gothic"/>
                <a:cs typeface="MS UI Gothic"/>
              </a:rPr>
              <a:t>タ</a:t>
            </a:r>
            <a:r>
              <a:rPr sz="1000" spc="-10" dirty="0">
                <a:latin typeface="MS UI Gothic"/>
                <a:cs typeface="MS UI Gothic"/>
              </a:rPr>
              <a:t>ロ</a:t>
            </a:r>
            <a:r>
              <a:rPr sz="1000" spc="-5" dirty="0">
                <a:latin typeface="MS UI Gothic"/>
                <a:cs typeface="MS UI Gothic"/>
              </a:rPr>
              <a:t>グや、今回特</a:t>
            </a:r>
            <a:r>
              <a:rPr sz="1000" spc="225" dirty="0">
                <a:latin typeface="MS UI Gothic"/>
                <a:cs typeface="MS UI Gothic"/>
              </a:rPr>
              <a:t>に</a:t>
            </a:r>
            <a:r>
              <a:rPr sz="1000" spc="-10" dirty="0">
                <a:latin typeface="Verdana"/>
                <a:cs typeface="Verdana"/>
              </a:rPr>
              <a:t>PR</a:t>
            </a:r>
            <a:r>
              <a:rPr sz="1000" spc="-5" dirty="0" err="1">
                <a:latin typeface="MS UI Gothic"/>
                <a:cs typeface="MS UI Gothic"/>
              </a:rPr>
              <a:t>し</a:t>
            </a:r>
            <a:r>
              <a:rPr sz="1000" spc="-15" dirty="0" err="1">
                <a:latin typeface="MS UI Gothic"/>
                <a:cs typeface="MS UI Gothic"/>
              </a:rPr>
              <a:t>た</a:t>
            </a:r>
            <a:r>
              <a:rPr sz="1000" spc="-5" dirty="0" err="1">
                <a:latin typeface="MS UI Gothic"/>
                <a:cs typeface="MS UI Gothic"/>
              </a:rPr>
              <a:t>い商材の資料等があ</a:t>
            </a:r>
            <a:r>
              <a:rPr sz="1000" dirty="0" err="1">
                <a:latin typeface="MS UI Gothic"/>
                <a:cs typeface="MS UI Gothic"/>
              </a:rPr>
              <a:t>り</a:t>
            </a:r>
            <a:r>
              <a:rPr sz="1000" spc="-20" dirty="0" err="1">
                <a:latin typeface="MS UI Gothic"/>
                <a:cs typeface="MS UI Gothic"/>
              </a:rPr>
              <a:t>ま</a:t>
            </a:r>
            <a:r>
              <a:rPr sz="1000" spc="-5" dirty="0" err="1">
                <a:latin typeface="MS UI Gothic"/>
                <a:cs typeface="MS UI Gothic"/>
              </a:rPr>
              <a:t>し</a:t>
            </a:r>
            <a:r>
              <a:rPr sz="1000" dirty="0" err="1">
                <a:latin typeface="MS UI Gothic"/>
                <a:cs typeface="MS UI Gothic"/>
              </a:rPr>
              <a:t>たら</a:t>
            </a:r>
            <a:r>
              <a:rPr sz="1000" spc="-10" dirty="0" err="1">
                <a:latin typeface="MS UI Gothic"/>
                <a:cs typeface="MS UI Gothic"/>
              </a:rPr>
              <a:t>、</a:t>
            </a:r>
            <a:r>
              <a:rPr sz="1000" spc="-5" dirty="0" err="1">
                <a:latin typeface="MS UI Gothic"/>
                <a:cs typeface="MS UI Gothic"/>
              </a:rPr>
              <a:t>メールま</a:t>
            </a:r>
            <a:r>
              <a:rPr sz="1000" dirty="0" err="1">
                <a:latin typeface="MS UI Gothic"/>
                <a:cs typeface="MS UI Gothic"/>
              </a:rPr>
              <a:t>た</a:t>
            </a:r>
            <a:r>
              <a:rPr sz="1000" spc="-5" dirty="0" err="1">
                <a:latin typeface="MS UI Gothic"/>
                <a:cs typeface="MS UI Gothic"/>
              </a:rPr>
              <a:t>は</a:t>
            </a:r>
            <a:r>
              <a:rPr sz="1000" dirty="0" err="1">
                <a:latin typeface="MS UI Gothic"/>
                <a:cs typeface="MS UI Gothic"/>
              </a:rPr>
              <a:t>郵</a:t>
            </a:r>
            <a:r>
              <a:rPr sz="1000" spc="-15" dirty="0" err="1">
                <a:latin typeface="MS UI Gothic"/>
                <a:cs typeface="MS UI Gothic"/>
              </a:rPr>
              <a:t>送</a:t>
            </a:r>
            <a:r>
              <a:rPr sz="1000" spc="-5" dirty="0" err="1">
                <a:latin typeface="MS UI Gothic"/>
                <a:cs typeface="MS UI Gothic"/>
              </a:rPr>
              <a:t>に</a:t>
            </a:r>
            <a:r>
              <a:rPr sz="1000" dirty="0" err="1">
                <a:latin typeface="MS UI Gothic"/>
                <a:cs typeface="MS UI Gothic"/>
              </a:rPr>
              <a:t>て</a:t>
            </a:r>
            <a:r>
              <a:rPr sz="1000" spc="-5" dirty="0" err="1">
                <a:latin typeface="MS UI Gothic"/>
                <a:cs typeface="MS UI Gothic"/>
              </a:rPr>
              <a:t>ご提出願います</a:t>
            </a:r>
            <a:r>
              <a:rPr sz="1000" spc="-10" dirty="0">
                <a:latin typeface="MS UI Gothic"/>
                <a:cs typeface="MS UI Gothic"/>
              </a:rPr>
              <a:t>。</a:t>
            </a:r>
            <a:endParaRPr lang="en-US" sz="1000" spc="-10" dirty="0">
              <a:latin typeface="MS UI Gothic"/>
              <a:cs typeface="MS UI Gothic"/>
            </a:endParaRPr>
          </a:p>
          <a:p>
            <a:pPr marL="12700" marR="5080" indent="176530">
              <a:lnSpc>
                <a:spcPct val="139200"/>
              </a:lnSpc>
            </a:pPr>
            <a:r>
              <a:rPr sz="1000" spc="145" dirty="0">
                <a:latin typeface="MS UI Gothic"/>
                <a:cs typeface="MS UI Gothic"/>
              </a:rPr>
              <a:t>（郵送の</a:t>
            </a:r>
            <a:r>
              <a:rPr sz="1000" spc="-5" dirty="0">
                <a:latin typeface="MS UI Gothic"/>
                <a:cs typeface="MS UI Gothic"/>
              </a:rPr>
              <a:t>場合は</a:t>
            </a:r>
            <a:r>
              <a:rPr sz="1000" spc="-25" dirty="0">
                <a:latin typeface="Verdana"/>
                <a:cs typeface="Verdana"/>
              </a:rPr>
              <a:t>1</a:t>
            </a:r>
            <a:r>
              <a:rPr sz="1000" spc="-20" dirty="0">
                <a:latin typeface="Verdana"/>
                <a:cs typeface="Verdana"/>
              </a:rPr>
              <a:t>0</a:t>
            </a:r>
            <a:r>
              <a:rPr sz="1000" dirty="0" err="1">
                <a:latin typeface="MS UI Gothic"/>
                <a:cs typeface="MS UI Gothic"/>
              </a:rPr>
              <a:t>部程度</a:t>
            </a:r>
            <a:r>
              <a:rPr sz="1000" spc="-15" dirty="0" err="1">
                <a:latin typeface="MS UI Gothic"/>
                <a:cs typeface="MS UI Gothic"/>
              </a:rPr>
              <a:t>ご</a:t>
            </a:r>
            <a:r>
              <a:rPr sz="1000" dirty="0" err="1">
                <a:latin typeface="MS UI Gothic"/>
                <a:cs typeface="MS UI Gothic"/>
              </a:rPr>
              <a:t>提出</a:t>
            </a:r>
            <a:r>
              <a:rPr sz="1000" spc="-5" dirty="0" err="1">
                <a:latin typeface="MS UI Gothic"/>
                <a:cs typeface="MS UI Gothic"/>
              </a:rPr>
              <a:t>願いま</a:t>
            </a:r>
            <a:r>
              <a:rPr sz="1000" dirty="0" err="1">
                <a:latin typeface="MS UI Gothic"/>
                <a:cs typeface="MS UI Gothic"/>
              </a:rPr>
              <a:t>す</a:t>
            </a:r>
            <a:r>
              <a:rPr sz="1000" spc="-10" dirty="0">
                <a:latin typeface="MS UI Gothic"/>
                <a:cs typeface="MS UI Gothic"/>
              </a:rPr>
              <a:t>。</a:t>
            </a:r>
            <a:r>
              <a:rPr sz="1000" spc="600" dirty="0">
                <a:latin typeface="MS UI Gothic"/>
                <a:cs typeface="MS UI Gothic"/>
              </a:rPr>
              <a:t>）</a:t>
            </a:r>
            <a:endParaRPr lang="en-US" sz="1000" spc="600" dirty="0">
              <a:latin typeface="MS UI Gothic"/>
              <a:cs typeface="MS UI Gothic"/>
            </a:endParaRPr>
          </a:p>
          <a:p>
            <a:pPr marL="12700" marR="5080" indent="176530">
              <a:lnSpc>
                <a:spcPct val="139200"/>
              </a:lnSpc>
            </a:pPr>
            <a:endParaRPr sz="1000" dirty="0">
              <a:latin typeface="MS UI Gothic"/>
              <a:cs typeface="MS UI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981820"/>
              </p:ext>
            </p:extLst>
          </p:nvPr>
        </p:nvGraphicFramePr>
        <p:xfrm>
          <a:off x="640838" y="2484000"/>
          <a:ext cx="6209035" cy="70347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4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45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58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MS UI Gothic"/>
                          <a:cs typeface="MS UI Gothic"/>
                        </a:rPr>
                        <a:t>業種</a:t>
                      </a:r>
                    </a:p>
                  </a:txBody>
                  <a:tcPr marL="0" marR="0" marT="50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47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 err="1">
                          <a:latin typeface="MS UI Gothic"/>
                          <a:cs typeface="MS UI Gothic"/>
                        </a:rPr>
                        <a:t>事業者名</a:t>
                      </a:r>
                      <a:endParaRPr sz="1100" dirty="0">
                        <a:latin typeface="MS UI Gothic"/>
                        <a:cs typeface="MS UI Gothic"/>
                      </a:endParaRPr>
                    </a:p>
                  </a:txBody>
                  <a:tcPr marL="0" marR="0" marT="635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err="1">
                          <a:latin typeface="MS UI Gothic"/>
                          <a:cs typeface="MS UI Gothic"/>
                        </a:rPr>
                        <a:t>所在地</a:t>
                      </a:r>
                      <a:endParaRPr sz="1100" dirty="0">
                        <a:latin typeface="MS UI Gothic"/>
                        <a:cs typeface="MS UI Gothic"/>
                      </a:endParaRPr>
                    </a:p>
                  </a:txBody>
                  <a:tcPr marL="0" marR="0" marT="571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100" dirty="0">
                          <a:solidFill>
                            <a:srgbClr val="575757"/>
                          </a:solidFill>
                          <a:latin typeface="MS UI Gothic"/>
                          <a:cs typeface="MS UI Gothic"/>
                        </a:rPr>
                        <a:t>〒</a:t>
                      </a:r>
                      <a:endParaRPr sz="1100" dirty="0">
                        <a:latin typeface="MS UI Gothic"/>
                        <a:cs typeface="MS UI Gothic"/>
                      </a:endParaRPr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dirty="0" err="1">
                          <a:latin typeface="MS UI Gothic"/>
                          <a:cs typeface="MS UI Gothic"/>
                        </a:rPr>
                        <a:t>ご担当者</a:t>
                      </a:r>
                      <a:endParaRPr sz="1100" dirty="0">
                        <a:latin typeface="MS UI Gothic"/>
                        <a:cs typeface="MS UI Gothic"/>
                      </a:endParaRPr>
                    </a:p>
                  </a:txBody>
                  <a:tcPr marL="0" marR="0" marT="19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050" dirty="0">
                          <a:latin typeface="MS UI Gothic"/>
                          <a:cs typeface="MS UI Gothic"/>
                        </a:rPr>
                        <a:t>（氏名）</a:t>
                      </a: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260350">
                        <a:lnSpc>
                          <a:spcPct val="100000"/>
                        </a:lnSpc>
                      </a:pPr>
                      <a:r>
                        <a:rPr sz="1050" spc="100" dirty="0">
                          <a:latin typeface="MS UI Gothic"/>
                          <a:cs typeface="MS UI Gothic"/>
                        </a:rPr>
                        <a:t>（</a:t>
                      </a:r>
                      <a:r>
                        <a:rPr sz="1050" spc="200" dirty="0">
                          <a:latin typeface="MS UI Gothic"/>
                          <a:cs typeface="MS UI Gothic"/>
                        </a:rPr>
                        <a:t>所属</a:t>
                      </a:r>
                      <a:r>
                        <a:rPr sz="1050" spc="110" dirty="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sz="1050" spc="240" dirty="0">
                          <a:latin typeface="MS UI Gothic"/>
                          <a:cs typeface="MS UI Gothic"/>
                        </a:rPr>
                        <a:t>役職</a:t>
                      </a:r>
                      <a:r>
                        <a:rPr sz="1050" spc="120" dirty="0">
                          <a:latin typeface="MS UI Gothic"/>
                          <a:cs typeface="MS UI Gothic"/>
                        </a:rPr>
                        <a:t>）</a:t>
                      </a:r>
                      <a:endParaRPr sz="1050" dirty="0">
                        <a:latin typeface="MS UI Gothic"/>
                        <a:cs typeface="MS UI Gothic"/>
                      </a:endParaRPr>
                    </a:p>
                  </a:txBody>
                  <a:tcPr marL="0" marR="0" marT="571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1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 err="1">
                          <a:latin typeface="MS UI Gothic"/>
                          <a:cs typeface="MS UI Gothic"/>
                        </a:rPr>
                        <a:t>電話番</a:t>
                      </a:r>
                      <a:r>
                        <a:rPr sz="1100" spc="-10" dirty="0" err="1">
                          <a:latin typeface="MS UI Gothic"/>
                          <a:cs typeface="MS UI Gothic"/>
                        </a:rPr>
                        <a:t>号</a:t>
                      </a:r>
                      <a:r>
                        <a:rPr sz="800" dirty="0">
                          <a:latin typeface="MS UI Gothic"/>
                          <a:cs typeface="MS UI Gothic"/>
                        </a:rPr>
                        <a:t>（※）</a:t>
                      </a:r>
                    </a:p>
                  </a:txBody>
                  <a:tcPr marL="0" marR="0" marT="50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100" spc="-4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100" dirty="0">
                          <a:latin typeface="MS UI Gothic"/>
                          <a:cs typeface="MS UI Gothic"/>
                        </a:rPr>
                        <a:t>番</a:t>
                      </a:r>
                      <a:r>
                        <a:rPr sz="1100" spc="-15" dirty="0">
                          <a:latin typeface="MS UI Gothic"/>
                          <a:cs typeface="MS UI Gothic"/>
                        </a:rPr>
                        <a:t>号</a:t>
                      </a:r>
                      <a:r>
                        <a:rPr sz="800" dirty="0">
                          <a:latin typeface="MS UI Gothic"/>
                          <a:cs typeface="MS UI Gothic"/>
                        </a:rPr>
                        <a:t>（※）</a:t>
                      </a: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75" dirty="0">
                          <a:latin typeface="Verdana"/>
                          <a:cs typeface="Verdana"/>
                        </a:rPr>
                        <a:t>E-mail</a:t>
                      </a:r>
                      <a:r>
                        <a:rPr sz="800" spc="75" dirty="0">
                          <a:latin typeface="MS UI Gothic"/>
                          <a:cs typeface="MS UI Gothic"/>
                        </a:rPr>
                        <a:t>（※）</a:t>
                      </a:r>
                      <a:endParaRPr sz="800" dirty="0">
                        <a:latin typeface="MS UI Gothic"/>
                        <a:cs typeface="MS UI Gothic"/>
                      </a:endParaRPr>
                    </a:p>
                  </a:txBody>
                  <a:tcPr marL="0" marR="0" marT="508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MS UI Gothic"/>
                          <a:cs typeface="MS UI Gothic"/>
                        </a:rPr>
                        <a:t>・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NS</a:t>
                      </a:r>
                      <a:r>
                        <a:rPr sz="1100" dirty="0">
                          <a:latin typeface="MS UI Gothic"/>
                          <a:cs typeface="MS UI Gothic"/>
                        </a:rPr>
                        <a:t>等</a:t>
                      </a:r>
                    </a:p>
                  </a:txBody>
                  <a:tcPr marL="0" marR="0" marT="12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marL="111125" algn="ctr">
                        <a:lnSpc>
                          <a:spcPct val="100000"/>
                        </a:lnSpc>
                      </a:pPr>
                      <a:r>
                        <a:rPr lang="ja-JP" altLang="en-US" sz="11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出展予</a:t>
                      </a:r>
                      <a:r>
                        <a:rPr lang="ja-JP" altLang="en-US" sz="1100" spc="-15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定</a:t>
                      </a:r>
                      <a:r>
                        <a:rPr lang="ja-JP" altLang="en-US" sz="11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商材</a:t>
                      </a:r>
                    </a:p>
                    <a:p>
                      <a:pPr marL="15113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ja-JP" altLang="en-US" sz="1100" spc="114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（</a:t>
                      </a:r>
                      <a:r>
                        <a:rPr lang="ja-JP" altLang="en-US" sz="1100" spc="235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主</a:t>
                      </a:r>
                      <a:r>
                        <a:rPr lang="ja-JP" altLang="en-US" sz="1100" spc="2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な</a:t>
                      </a:r>
                      <a:r>
                        <a:rPr lang="ja-JP" altLang="en-US" sz="1100" spc="-15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も</a:t>
                      </a:r>
                      <a:r>
                        <a:rPr lang="ja-JP" altLang="en-US" sz="1100" spc="345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の</a:t>
                      </a:r>
                      <a:r>
                        <a:rPr lang="ja-JP" altLang="en-US" sz="1100" spc="21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）</a:t>
                      </a:r>
                      <a:endParaRPr sz="110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Times New Roman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900" dirty="0">
                        <a:latin typeface="MS UI Gothic"/>
                        <a:cs typeface="MS UI Gothic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ja-JP" altLang="ja-JP" sz="1100" dirty="0"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+mn-cs"/>
                        </a:rPr>
                        <a:t>製品・技術等の</a:t>
                      </a:r>
                      <a:endParaRPr lang="en-US" altLang="ja-JP" sz="1100" dirty="0"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+mn-cs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ja-JP" altLang="ja-JP" sz="1100" dirty="0"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+mn-cs"/>
                        </a:rPr>
                        <a:t>アピールポイント</a:t>
                      </a:r>
                      <a:endParaRPr sz="110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900" dirty="0">
                        <a:latin typeface="MS UI Gothic"/>
                        <a:cs typeface="MS UI Gothic"/>
                      </a:endParaRPr>
                    </a:p>
                  </a:txBody>
                  <a:tcPr marL="0" marR="0" marT="53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466903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marL="111125" algn="ctr">
                        <a:lnSpc>
                          <a:spcPct val="100000"/>
                        </a:lnSpc>
                      </a:pPr>
                      <a:r>
                        <a:rPr lang="ja-JP" altLang="ja-JP" sz="1100" dirty="0"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+mn-cs"/>
                        </a:rPr>
                        <a:t>本事業参加の</a:t>
                      </a:r>
                      <a:endParaRPr lang="en-US" altLang="ja-JP" sz="1100" dirty="0">
                        <a:solidFill>
                          <a:schemeClr val="tx1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+mn-cs"/>
                      </a:endParaRPr>
                    </a:p>
                    <a:p>
                      <a:pPr marL="111125" algn="ctr">
                        <a:lnSpc>
                          <a:spcPct val="100000"/>
                        </a:lnSpc>
                      </a:pPr>
                      <a:r>
                        <a:rPr lang="ja-JP" altLang="ja-JP" sz="1100" dirty="0">
                          <a:solidFill>
                            <a:schemeClr val="tx1"/>
                          </a:solidFill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+mn-cs"/>
                        </a:rPr>
                        <a:t>動機等</a:t>
                      </a:r>
                      <a:endParaRPr sz="110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</a:txBody>
                  <a:tcPr marL="0" marR="0" marT="19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ja-JP" altLang="en-US" sz="11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海外との取引実績がある場合は</a:t>
                      </a:r>
                      <a:endParaRPr lang="en-US" altLang="ja-JP" sz="110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ja-JP" altLang="en-US" sz="11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ご記載ください</a:t>
                      </a:r>
                      <a:endParaRPr sz="110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ja-JP" altLang="en-US" sz="105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展開国</a:t>
                      </a:r>
                      <a:endParaRPr lang="en-US" altLang="ja-JP" sz="105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lang="en-US" altLang="ja-JP" sz="105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ja-JP" altLang="en-US" sz="105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直近</a:t>
                      </a:r>
                      <a:r>
                        <a:rPr lang="en-US" altLang="ja-JP" sz="105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1</a:t>
                      </a:r>
                      <a:r>
                        <a:rPr lang="ja-JP" altLang="en-US" sz="105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年の取引規模（卸値ベース）　</a:t>
                      </a:r>
                      <a:r>
                        <a:rPr lang="ja-JP" altLang="en-US" sz="1100" dirty="0">
                          <a:latin typeface="MS UI Gothic" panose="020B0600070205080204" pitchFamily="50" charset="-128"/>
                          <a:ea typeface="MS UI Gothic" panose="020B0600070205080204" pitchFamily="50" charset="-128"/>
                          <a:cs typeface="MS UI Gothic"/>
                        </a:rPr>
                        <a:t>　　　　　　　万円</a:t>
                      </a:r>
                      <a:endParaRPr lang="en-US" altLang="ja-JP" sz="110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lang="ja-JP" altLang="en-US" sz="1100" dirty="0">
                        <a:latin typeface="MS UI Gothic" panose="020B0600070205080204" pitchFamily="50" charset="-128"/>
                        <a:ea typeface="MS UI Gothic" panose="020B0600070205080204" pitchFamily="50" charset="-128"/>
                        <a:cs typeface="MS UI Gothic"/>
                      </a:endParaRPr>
                    </a:p>
                  </a:txBody>
                  <a:tcPr marL="0" marR="0" marT="533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6330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31919" y="769545"/>
            <a:ext cx="6233019" cy="1016253"/>
          </a:xfrm>
          <a:custGeom>
            <a:avLst/>
            <a:gdLst/>
            <a:ahLst/>
            <a:cxnLst/>
            <a:rect l="l" t="t" r="r" b="b"/>
            <a:pathLst>
              <a:path w="5505450" h="945514">
                <a:moveTo>
                  <a:pt x="157579" y="24"/>
                </a:moveTo>
                <a:lnTo>
                  <a:pt x="107775" y="8064"/>
                </a:lnTo>
                <a:lnTo>
                  <a:pt x="64518" y="30447"/>
                </a:lnTo>
                <a:lnTo>
                  <a:pt x="30405" y="64571"/>
                </a:lnTo>
                <a:lnTo>
                  <a:pt x="8033" y="107834"/>
                </a:lnTo>
                <a:lnTo>
                  <a:pt x="-1" y="157631"/>
                </a:lnTo>
                <a:lnTo>
                  <a:pt x="-1" y="787930"/>
                </a:lnTo>
                <a:lnTo>
                  <a:pt x="8033" y="837727"/>
                </a:lnTo>
                <a:lnTo>
                  <a:pt x="30405" y="880989"/>
                </a:lnTo>
                <a:lnTo>
                  <a:pt x="64518" y="915114"/>
                </a:lnTo>
                <a:lnTo>
                  <a:pt x="107775" y="937497"/>
                </a:lnTo>
                <a:lnTo>
                  <a:pt x="157579" y="945537"/>
                </a:lnTo>
                <a:lnTo>
                  <a:pt x="5347828" y="945537"/>
                </a:lnTo>
                <a:lnTo>
                  <a:pt x="5397625" y="937497"/>
                </a:lnTo>
                <a:lnTo>
                  <a:pt x="5440887" y="915114"/>
                </a:lnTo>
                <a:lnTo>
                  <a:pt x="5475011" y="880989"/>
                </a:lnTo>
                <a:lnTo>
                  <a:pt x="5497395" y="837727"/>
                </a:lnTo>
                <a:lnTo>
                  <a:pt x="5505434" y="787930"/>
                </a:lnTo>
                <a:lnTo>
                  <a:pt x="5505434" y="157631"/>
                </a:lnTo>
                <a:lnTo>
                  <a:pt x="5497395" y="107834"/>
                </a:lnTo>
                <a:lnTo>
                  <a:pt x="5475011" y="64571"/>
                </a:lnTo>
                <a:lnTo>
                  <a:pt x="5440887" y="30447"/>
                </a:lnTo>
                <a:lnTo>
                  <a:pt x="5397625" y="8064"/>
                </a:lnTo>
                <a:lnTo>
                  <a:pt x="5347828" y="24"/>
                </a:lnTo>
                <a:lnTo>
                  <a:pt x="157579" y="2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5744" y="840282"/>
            <a:ext cx="6205012" cy="1601079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65"/>
              </a:spcBef>
            </a:pPr>
            <a:r>
              <a:rPr sz="1200" spc="85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MS UI Gothic"/>
              </a:rPr>
              <a:t>申込書送付先</a:t>
            </a:r>
            <a:r>
              <a:rPr sz="1200" spc="8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MS UI Gothic"/>
              </a:rPr>
              <a:t>：</a:t>
            </a:r>
            <a:r>
              <a:rPr lang="zh-TW" altLang="en-US" sz="1200" spc="6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Microsoft YaHei UI"/>
              </a:rPr>
              <a:t>石川県商工労働部経営支援課伝統産業振興室</a:t>
            </a:r>
            <a:endParaRPr lang="en-US" altLang="zh-TW" sz="1200" spc="60" dirty="0">
              <a:latin typeface="Microsoft YaHei UI" panose="020B0503020204020204" pitchFamily="34" charset="-122"/>
              <a:ea typeface="Microsoft YaHei UI" panose="020B0503020204020204" pitchFamily="34" charset="-122"/>
              <a:cs typeface="Microsoft YaHei UI"/>
            </a:endParaRPr>
          </a:p>
          <a:p>
            <a:pPr marL="12700" algn="ctr">
              <a:lnSpc>
                <a:spcPct val="100000"/>
              </a:lnSpc>
              <a:spcBef>
                <a:spcPts val="665"/>
              </a:spcBef>
            </a:pPr>
            <a:r>
              <a:rPr lang="ja-JP" altLang="en-US" sz="1200" b="0" i="0" dirty="0">
                <a:solidFill>
                  <a:srgbClr val="22222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〒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920-8580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　石川県金沢市鞍月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丁目</a:t>
            </a:r>
            <a:r>
              <a:rPr lang="en-US" altLang="ja-JP" sz="1200" b="0" i="0" dirty="0">
                <a:solidFill>
                  <a:srgbClr val="22222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  <a:r>
              <a:rPr lang="ja-JP" altLang="en-US" sz="1200" b="0" i="0" dirty="0">
                <a:solidFill>
                  <a:srgbClr val="22222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番地</a:t>
            </a:r>
            <a:endParaRPr sz="1200" dirty="0">
              <a:latin typeface="Microsoft YaHei UI" panose="020B0503020204020204" pitchFamily="34" charset="-122"/>
              <a:ea typeface="Microsoft YaHei UI" panose="020B0503020204020204" pitchFamily="34" charset="-122"/>
              <a:cs typeface="MS UI Gothic"/>
            </a:endParaRPr>
          </a:p>
          <a:p>
            <a:pPr marL="1079500" indent="-1079500" algn="ctr">
              <a:lnSpc>
                <a:spcPct val="100000"/>
              </a:lnSpc>
              <a:spcBef>
                <a:spcPts val="565"/>
              </a:spcBef>
            </a:pPr>
            <a:r>
              <a:rPr sz="1200" u="sng" spc="15" dirty="0">
                <a:uFill>
                  <a:solidFill>
                    <a:srgbClr val="000000"/>
                  </a:solidFill>
                </a:uFill>
                <a:latin typeface="Microsoft YaHei UI" panose="020B0503020204020204" pitchFamily="34" charset="-122"/>
                <a:ea typeface="Microsoft YaHei UI" panose="020B0503020204020204" pitchFamily="34" charset="-122"/>
                <a:cs typeface="Verdana"/>
              </a:rPr>
              <a:t>FAX</a:t>
            </a:r>
            <a:r>
              <a:rPr sz="1200" u="sng" spc="15" dirty="0">
                <a:uFill>
                  <a:solidFill>
                    <a:srgbClr val="000000"/>
                  </a:solidFill>
                </a:uFill>
                <a:latin typeface="Microsoft YaHei UI" panose="020B0503020204020204" pitchFamily="34" charset="-122"/>
                <a:ea typeface="Microsoft YaHei UI" panose="020B0503020204020204" pitchFamily="34" charset="-122"/>
                <a:cs typeface="MS UI Gothic"/>
              </a:rPr>
              <a:t>：</a:t>
            </a:r>
            <a:r>
              <a:rPr lang="en-US" altLang="ja-JP" sz="1200" u="sng" spc="15" dirty="0">
                <a:uFill>
                  <a:solidFill>
                    <a:srgbClr val="000000"/>
                  </a:solidFill>
                </a:uFill>
                <a:latin typeface="Microsoft YaHei UI" panose="020B0503020204020204" pitchFamily="34" charset="-122"/>
                <a:ea typeface="Microsoft YaHei UI" panose="020B0503020204020204" pitchFamily="34" charset="-122"/>
                <a:cs typeface="MS UI Gothic"/>
              </a:rPr>
              <a:t>076-225-1523</a:t>
            </a:r>
            <a:r>
              <a:rPr sz="12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MS UI Gothic"/>
              </a:rPr>
              <a:t>／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Microsoft YaHei UI" panose="020B0503020204020204" pitchFamily="34" charset="-122"/>
                <a:ea typeface="Microsoft YaHei UI" panose="020B0503020204020204" pitchFamily="34" charset="-122"/>
                <a:cs typeface="Verdana"/>
              </a:rPr>
              <a:t>E-Mail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Microsoft YaHei UI" panose="020B0503020204020204" pitchFamily="34" charset="-122"/>
                <a:ea typeface="Microsoft YaHei UI" panose="020B0503020204020204" pitchFamily="34" charset="-122"/>
                <a:cs typeface="MS UI Gothic"/>
              </a:rPr>
              <a:t>：</a:t>
            </a:r>
            <a:r>
              <a:rPr lang="en-US" sz="1200" u="sng" spc="-5" dirty="0">
                <a:uFill>
                  <a:solidFill>
                    <a:srgbClr val="000000"/>
                  </a:solidFill>
                </a:uFill>
                <a:latin typeface="Microsoft YaHei UI" panose="020B0503020204020204" pitchFamily="34" charset="-122"/>
                <a:ea typeface="Microsoft YaHei UI" panose="020B0503020204020204" pitchFamily="34" charset="-122"/>
                <a:cs typeface="MS UI Gothic"/>
              </a:rPr>
              <a:t>densan@pref.ishikawa.lg.jp</a:t>
            </a:r>
          </a:p>
          <a:p>
            <a:pPr marL="1079500" indent="-1079500" algn="ctr">
              <a:lnSpc>
                <a:spcPct val="100000"/>
              </a:lnSpc>
              <a:spcBef>
                <a:spcPts val="565"/>
              </a:spcBef>
            </a:pPr>
            <a:endParaRPr sz="1200" dirty="0">
              <a:latin typeface="Microsoft YaHei UI" panose="020B0503020204020204" pitchFamily="34" charset="-122"/>
              <a:ea typeface="Microsoft YaHei UI" panose="020B0503020204020204" pitchFamily="34" charset="-122"/>
              <a:cs typeface="MS UI Gothic"/>
            </a:endParaRPr>
          </a:p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1400" spc="7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1</a:t>
            </a:r>
            <a:r>
              <a:rPr lang="en-US" sz="1400" spc="7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2</a:t>
            </a:r>
            <a:r>
              <a:rPr sz="1400" spc="7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/</a:t>
            </a:r>
            <a:r>
              <a:rPr lang="en-US" sz="1400" spc="7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7</a:t>
            </a:r>
            <a:r>
              <a:rPr lang="ja-JP" altLang="en-US" sz="1400" spc="7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開催　</a:t>
            </a:r>
            <a:r>
              <a:rPr lang="ja-JP" altLang="en-US" sz="1400" spc="46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伝統工芸産業の海外展開推進支援事業</a:t>
            </a:r>
          </a:p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lang="ja-JP" altLang="en-US" sz="1400" spc="465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フランスバイヤーと</a:t>
            </a:r>
            <a:r>
              <a:rPr lang="ja-JP" altLang="en-US" sz="1400" spc="46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Lucida Sans Unicode"/>
              </a:rPr>
              <a:t>の商談会　</a:t>
            </a:r>
            <a:r>
              <a:rPr lang="ja-JP" altLang="en-US" sz="1400" spc="-15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参加</a:t>
            </a:r>
            <a:r>
              <a:rPr sz="1400" dirty="0" err="1">
                <a:latin typeface="Microsoft YaHei UI" panose="020B0503020204020204" pitchFamily="34" charset="-122"/>
                <a:ea typeface="Microsoft YaHei UI" panose="020B0503020204020204" pitchFamily="34" charset="-122"/>
                <a:cs typeface="SimSun"/>
              </a:rPr>
              <a:t>申込書</a:t>
            </a:r>
            <a:endParaRPr sz="1400" dirty="0">
              <a:latin typeface="Microsoft YaHei UI" panose="020B0503020204020204" pitchFamily="34" charset="-122"/>
              <a:ea typeface="Microsoft YaHei UI" panose="020B0503020204020204" pitchFamily="34" charset="-122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164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Microsoft YaHei UI</vt:lpstr>
      <vt:lpstr>MS UI Gothic</vt:lpstr>
      <vt:lpstr>Calibri</vt:lpstr>
      <vt:lpstr>Times New Roman</vt:lpstr>
      <vt:lpstr>Verdana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柿崎　速人</cp:lastModifiedBy>
  <cp:revision>7</cp:revision>
  <dcterms:created xsi:type="dcterms:W3CDTF">2024-10-22T08:58:29Z</dcterms:created>
  <dcterms:modified xsi:type="dcterms:W3CDTF">2024-10-31T10:09:27Z</dcterms:modified>
</cp:coreProperties>
</file>